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8" autoAdjust="0"/>
  </p:normalViewPr>
  <p:slideViewPr>
    <p:cSldViewPr>
      <p:cViewPr varScale="1">
        <p:scale>
          <a:sx n="90" d="100"/>
          <a:sy n="90" d="100"/>
        </p:scale>
        <p:origin x="-1096"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55CC5AA-4AF3-4B26-B561-D604583E0CB9}" type="datetimeFigureOut">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73B14FC-EA5C-4DDB-B400-207DACC4AADF}"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5CC5AA-4AF3-4B26-B561-D604583E0CB9}" type="datetimeFigureOut">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5CC5AA-4AF3-4B26-B561-D604583E0CB9}" type="datetimeFigureOut">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5CC5AA-4AF3-4B26-B561-D604583E0CB9}" type="datetimeFigureOut">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55CC5AA-4AF3-4B26-B561-D604583E0CB9}" type="datetimeFigureOut">
              <a:rPr lang="en-US" smtClean="0"/>
              <a:t>3/17/16</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3B14FC-EA5C-4DDB-B400-207DACC4AADF}"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5CC5AA-4AF3-4B26-B561-D604583E0CB9}" type="datetimeFigureOut">
              <a:rPr lang="en-US" smtClean="0"/>
              <a:t>3/17/16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5CC5AA-4AF3-4B26-B561-D604583E0CB9}" type="datetimeFigureOut">
              <a:rPr lang="en-US" smtClean="0"/>
              <a:t>3/17/16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5CC5AA-4AF3-4B26-B561-D604583E0CB9}" type="datetimeFigureOut">
              <a:rPr lang="en-US" smtClean="0"/>
              <a:t>3/17/16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55CC5AA-4AF3-4B26-B561-D604583E0CB9}" type="datetimeFigureOut">
              <a:rPr lang="en-US" smtClean="0"/>
              <a:t>3/17/16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3B14FC-EA5C-4DDB-B400-207DACC4AAD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5CC5AA-4AF3-4B26-B561-D604583E0CB9}" type="datetimeFigureOut">
              <a:rPr lang="en-US" smtClean="0"/>
              <a:t>3/17/16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B14FC-EA5C-4DDB-B400-207DACC4AADF}"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55CC5AA-4AF3-4B26-B561-D604583E0CB9}" type="datetimeFigureOut">
              <a:rPr lang="en-US" smtClean="0"/>
              <a:t>3/17/16</a:t>
            </a:fld>
            <a:endParaRPr lang="en-US"/>
          </a:p>
        </p:txBody>
      </p:sp>
      <p:sp>
        <p:nvSpPr>
          <p:cNvPr id="7" name="Slide Number Placeholder 6"/>
          <p:cNvSpPr>
            <a:spLocks noGrp="1"/>
          </p:cNvSpPr>
          <p:nvPr>
            <p:ph type="sldNum" sz="quarter" idx="12"/>
          </p:nvPr>
        </p:nvSpPr>
        <p:spPr/>
        <p:txBody>
          <a:bodyPr/>
          <a:lstStyle/>
          <a:p>
            <a:fld id="{173B14FC-EA5C-4DDB-B400-207DACC4AADF}"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55CC5AA-4AF3-4B26-B561-D604583E0CB9}" type="datetimeFigureOut">
              <a:rPr lang="en-US" smtClean="0"/>
              <a:t>3/17/16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73B14FC-EA5C-4DDB-B400-207DACC4AADF}"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p:cNvPicPr>
            <a:picLocks noGrp="1" noChangeAspect="1"/>
          </p:cNvPicPr>
          <p:nvPr>
            <p:ph type="pic" idx="1"/>
          </p:nvPr>
        </p:nvPicPr>
        <p:blipFill>
          <a:blip r:embed="rId2">
            <a:extLst>
              <a:ext uri="{28A0092B-C50C-407E-A947-70E740481C1C}">
                <a14:useLocalDpi xmlns:a14="http://schemas.microsoft.com/office/drawing/2010/main" val="0"/>
              </a:ext>
            </a:extLst>
          </a:blip>
          <a:srcRect t="3029" b="3029"/>
          <a:stretch>
            <a:fillRect/>
          </a:stretch>
        </p:blipFill>
        <p:spPr/>
      </p:pic>
      <p:sp>
        <p:nvSpPr>
          <p:cNvPr id="11" name="Text Placeholder 10"/>
          <p:cNvSpPr>
            <a:spLocks noGrp="1"/>
          </p:cNvSpPr>
          <p:nvPr>
            <p:ph type="body" sz="half" idx="2"/>
          </p:nvPr>
        </p:nvSpPr>
        <p:spPr/>
        <p:txBody>
          <a:bodyPr>
            <a:normAutofit fontScale="92500" lnSpcReduction="10000"/>
          </a:bodyPr>
          <a:lstStyle/>
          <a:p>
            <a:pPr algn="ctr"/>
            <a:r>
              <a:rPr lang="en-US" sz="2400" b="1" dirty="0" smtClean="0"/>
              <a:t>Certified Athletic Trainer</a:t>
            </a:r>
            <a:endParaRPr lang="en-US" sz="2400" b="1" dirty="0"/>
          </a:p>
        </p:txBody>
      </p:sp>
      <p:sp>
        <p:nvSpPr>
          <p:cNvPr id="9" name="Title 8"/>
          <p:cNvSpPr>
            <a:spLocks noGrp="1"/>
          </p:cNvSpPr>
          <p:nvPr>
            <p:ph type="title"/>
          </p:nvPr>
        </p:nvSpPr>
        <p:spPr/>
        <p:txBody>
          <a:bodyPr>
            <a:normAutofit/>
          </a:bodyPr>
          <a:lstStyle/>
          <a:p>
            <a:pPr algn="ctr"/>
            <a:r>
              <a:rPr lang="en-US" sz="2400" b="1" dirty="0" smtClean="0"/>
              <a:t>Jason Hopkins, ATC</a:t>
            </a:r>
            <a:endParaRPr lang="en-US" sz="2400" b="1" dirty="0"/>
          </a:p>
        </p:txBody>
      </p:sp>
    </p:spTree>
    <p:extLst>
      <p:ext uri="{BB962C8B-B14F-4D97-AF65-F5344CB8AC3E}">
        <p14:creationId xmlns:p14="http://schemas.microsoft.com/office/powerpoint/2010/main" val="149170625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Impact concussion summary</a:t>
            </a:r>
            <a:endParaRPr lang="en-US" sz="2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981200"/>
            <a:ext cx="8676515" cy="4419600"/>
          </a:xfrm>
          <a:prstGeom prst="rect">
            <a:avLst/>
          </a:prstGeom>
          <a:ln>
            <a:noFill/>
          </a:ln>
          <a:effectLst>
            <a:softEdge rad="112500"/>
          </a:effectLst>
        </p:spPr>
      </p:pic>
    </p:spTree>
    <p:extLst>
      <p:ext uri="{BB962C8B-B14F-4D97-AF65-F5344CB8AC3E}">
        <p14:creationId xmlns:p14="http://schemas.microsoft.com/office/powerpoint/2010/main" val="1755538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Scat 3 form</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0800" y="1981200"/>
            <a:ext cx="4191000" cy="4343400"/>
          </a:xfrm>
        </p:spPr>
      </p:pic>
    </p:spTree>
    <p:extLst>
      <p:ext uri="{BB962C8B-B14F-4D97-AF65-F5344CB8AC3E}">
        <p14:creationId xmlns:p14="http://schemas.microsoft.com/office/powerpoint/2010/main" val="4443070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Return to school protocol</a:t>
            </a: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8386" y="1752600"/>
            <a:ext cx="7931474" cy="4572000"/>
          </a:xfrm>
        </p:spPr>
      </p:pic>
    </p:spTree>
    <p:extLst>
      <p:ext uri="{BB962C8B-B14F-4D97-AF65-F5344CB8AC3E}">
        <p14:creationId xmlns:p14="http://schemas.microsoft.com/office/powerpoint/2010/main" val="15813257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What determines whether or not to pull an athlete from a game or practice and for how long?</a:t>
            </a:r>
            <a:endParaRPr lang="en-US" sz="2400" dirty="0"/>
          </a:p>
        </p:txBody>
      </p:sp>
      <p:sp>
        <p:nvSpPr>
          <p:cNvPr id="3" name="Content Placeholder 2"/>
          <p:cNvSpPr>
            <a:spLocks noGrp="1"/>
          </p:cNvSpPr>
          <p:nvPr>
            <p:ph idx="1"/>
          </p:nvPr>
        </p:nvSpPr>
        <p:spPr/>
        <p:txBody>
          <a:bodyPr/>
          <a:lstStyle/>
          <a:p>
            <a:r>
              <a:rPr lang="en-US" dirty="0" smtClean="0"/>
              <a:t>The decision to disqualify an athlete from play on the day of the concussive episode is based on the sideline evaluation (SCAT3),  the symptoms the athlete is experiencing, the severity of the symptoms, and the athlete’s past history.</a:t>
            </a:r>
          </a:p>
          <a:p>
            <a:r>
              <a:rPr lang="en-US" dirty="0" smtClean="0"/>
              <a:t>Any episode involving a LOC or persistent symptoms related to a concussion (headache, dizziness, amnesia, and so on).</a:t>
            </a:r>
          </a:p>
          <a:p>
            <a:r>
              <a:rPr lang="en-US" dirty="0" smtClean="0"/>
              <a:t>Athletes who are symptomatic at rest and after exertion for at least 15-20 minutes should be disqualified from returning to activity that day.</a:t>
            </a:r>
            <a:endParaRPr lang="en-US" dirty="0"/>
          </a:p>
        </p:txBody>
      </p:sp>
    </p:spTree>
    <p:extLst>
      <p:ext uri="{BB962C8B-B14F-4D97-AF65-F5344CB8AC3E}">
        <p14:creationId xmlns:p14="http://schemas.microsoft.com/office/powerpoint/2010/main" val="21478316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Pulling the concussed athlete /and for how long?</a:t>
            </a:r>
            <a:endParaRPr lang="en-US" sz="2400" dirty="0"/>
          </a:p>
        </p:txBody>
      </p:sp>
      <p:sp>
        <p:nvSpPr>
          <p:cNvPr id="3" name="Content Placeholder 2"/>
          <p:cNvSpPr>
            <a:spLocks noGrp="1"/>
          </p:cNvSpPr>
          <p:nvPr>
            <p:ph idx="1"/>
          </p:nvPr>
        </p:nvSpPr>
        <p:spPr/>
        <p:txBody>
          <a:bodyPr>
            <a:normAutofit lnSpcReduction="10000"/>
          </a:bodyPr>
          <a:lstStyle/>
          <a:p>
            <a:r>
              <a:rPr lang="en-US" dirty="0" smtClean="0"/>
              <a:t>Sideline exertional activities include but are not limited to jogging, followed by sprinting, sit-ups, push-ups, and any other non contact sports activities.</a:t>
            </a:r>
          </a:p>
          <a:p>
            <a:endParaRPr lang="en-US" dirty="0"/>
          </a:p>
          <a:p>
            <a:r>
              <a:rPr lang="en-US" dirty="0" smtClean="0"/>
              <a:t>How long for recovery?</a:t>
            </a:r>
          </a:p>
          <a:p>
            <a:pPr lvl="1"/>
            <a:r>
              <a:rPr lang="en-US" sz="2400" dirty="0" smtClean="0"/>
              <a:t>Recovery varies from athlete to athlete</a:t>
            </a:r>
          </a:p>
          <a:p>
            <a:pPr lvl="1"/>
            <a:r>
              <a:rPr lang="en-US" sz="2400" dirty="0" smtClean="0"/>
              <a:t>Athletes with a history of concussion have a slowed recovery time.</a:t>
            </a:r>
          </a:p>
          <a:p>
            <a:pPr lvl="1"/>
            <a:r>
              <a:rPr lang="en-US" sz="2400" dirty="0" smtClean="0"/>
              <a:t>Younger (pediatric) athletes may take longer to recover than older athletes.</a:t>
            </a:r>
            <a:endParaRPr lang="en-US" sz="2400" dirty="0"/>
          </a:p>
        </p:txBody>
      </p:sp>
    </p:spTree>
    <p:extLst>
      <p:ext uri="{BB962C8B-B14F-4D97-AF65-F5344CB8AC3E}">
        <p14:creationId xmlns:p14="http://schemas.microsoft.com/office/powerpoint/2010/main" val="22512326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Which sports are most impacted?</a:t>
            </a:r>
            <a:endParaRPr lang="en-US" sz="2400" dirty="0"/>
          </a:p>
        </p:txBody>
      </p:sp>
      <p:sp>
        <p:nvSpPr>
          <p:cNvPr id="3" name="Content Placeholder 2"/>
          <p:cNvSpPr>
            <a:spLocks noGrp="1"/>
          </p:cNvSpPr>
          <p:nvPr>
            <p:ph idx="1"/>
          </p:nvPr>
        </p:nvSpPr>
        <p:spPr/>
        <p:txBody>
          <a:bodyPr/>
          <a:lstStyle/>
          <a:p>
            <a:r>
              <a:rPr lang="en-US" sz="2000" dirty="0" smtClean="0"/>
              <a:t>Concussions can happen at anytime in any sport but the incidence is higher in collision and contact sports.</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412" y="2636268"/>
            <a:ext cx="5582450" cy="3916932"/>
          </a:xfrm>
          <a:prstGeom prst="rect">
            <a:avLst/>
          </a:prstGeom>
        </p:spPr>
      </p:pic>
    </p:spTree>
    <p:extLst>
      <p:ext uri="{BB962C8B-B14F-4D97-AF65-F5344CB8AC3E}">
        <p14:creationId xmlns:p14="http://schemas.microsoft.com/office/powerpoint/2010/main" val="40633451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What is the follow-up with coaches, teachers, doctors, athletes, and parents once an athlete is diagnosed with a concussion?</a:t>
            </a:r>
            <a:endParaRPr lang="en-US" sz="2400" dirty="0"/>
          </a:p>
        </p:txBody>
      </p:sp>
      <p:sp>
        <p:nvSpPr>
          <p:cNvPr id="3" name="Content Placeholder 2"/>
          <p:cNvSpPr>
            <a:spLocks noGrp="1"/>
          </p:cNvSpPr>
          <p:nvPr>
            <p:ph idx="1"/>
          </p:nvPr>
        </p:nvSpPr>
        <p:spPr/>
        <p:txBody>
          <a:bodyPr>
            <a:normAutofit lnSpcReduction="10000"/>
          </a:bodyPr>
          <a:lstStyle/>
          <a:p>
            <a:r>
              <a:rPr lang="en-US" dirty="0" smtClean="0"/>
              <a:t>Once the athlete has been thoroughly evaluated and determined to have sustained a concussion, a comprehensive medical management plan should be implemented (this should be planned in the preseason).</a:t>
            </a:r>
          </a:p>
          <a:p>
            <a:r>
              <a:rPr lang="en-US" dirty="0" smtClean="0"/>
              <a:t>The plan should include frequent medical evaluations (usually weekly), and observations (daily), continued monitoring of post concussion signs and symptoms, and post-injury cognitive and balance testing.</a:t>
            </a:r>
          </a:p>
          <a:p>
            <a:r>
              <a:rPr lang="en-US" dirty="0" smtClean="0"/>
              <a:t>All information should be relayed to the school nurse, teachers, counselors, and parents.</a:t>
            </a:r>
            <a:endParaRPr lang="en-US" dirty="0"/>
          </a:p>
        </p:txBody>
      </p:sp>
    </p:spTree>
    <p:extLst>
      <p:ext uri="{BB962C8B-B14F-4D97-AF65-F5344CB8AC3E}">
        <p14:creationId xmlns:p14="http://schemas.microsoft.com/office/powerpoint/2010/main" val="13676030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How can school work affect a student with a concussion?</a:t>
            </a:r>
            <a:br>
              <a:rPr lang="en-US" sz="2400" dirty="0" smtClean="0"/>
            </a:br>
            <a:endParaRPr lang="en-US" sz="2400" dirty="0"/>
          </a:p>
        </p:txBody>
      </p:sp>
      <p:sp>
        <p:nvSpPr>
          <p:cNvPr id="3" name="Content Placeholder 2"/>
          <p:cNvSpPr>
            <a:spLocks noGrp="1"/>
          </p:cNvSpPr>
          <p:nvPr>
            <p:ph idx="1"/>
          </p:nvPr>
        </p:nvSpPr>
        <p:spPr/>
        <p:txBody>
          <a:bodyPr/>
          <a:lstStyle/>
          <a:p>
            <a:r>
              <a:rPr lang="en-US" dirty="0" smtClean="0"/>
              <a:t>Doing school work and being in a classroom sometimes makes the symptoms of a concussion worse.  Going to school or doing school work also means it could take longer for the brain to heal after a concussion.</a:t>
            </a:r>
          </a:p>
          <a:p>
            <a:r>
              <a:rPr lang="en-US" dirty="0" smtClean="0"/>
              <a:t>When the brain doesn’t heal as fast it can hold the athlete back.  Student athletes may not do as well on tests or other assignments.</a:t>
            </a:r>
            <a:endParaRPr lang="en-US" dirty="0"/>
          </a:p>
        </p:txBody>
      </p:sp>
    </p:spTree>
    <p:extLst>
      <p:ext uri="{BB962C8B-B14F-4D97-AF65-F5344CB8AC3E}">
        <p14:creationId xmlns:p14="http://schemas.microsoft.com/office/powerpoint/2010/main" val="14610812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Symptoms of concussion</a:t>
            </a:r>
            <a:endParaRPr lang="en-US" sz="2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981200"/>
            <a:ext cx="6629400" cy="4411229"/>
          </a:xfrm>
          <a:prstGeom prst="rect">
            <a:avLst/>
          </a:prstGeom>
          <a:ln>
            <a:noFill/>
          </a:ln>
          <a:effectLst>
            <a:softEdge rad="112500"/>
          </a:effectLst>
        </p:spPr>
      </p:pic>
    </p:spTree>
    <p:extLst>
      <p:ext uri="{BB962C8B-B14F-4D97-AF65-F5344CB8AC3E}">
        <p14:creationId xmlns:p14="http://schemas.microsoft.com/office/powerpoint/2010/main" val="90436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t>What are some warning signs teachers/counselors should be made aware of when working with students athletes with a concussion</a:t>
            </a:r>
            <a:r>
              <a:rPr lang="en-US" sz="2800" dirty="0" smtClean="0"/>
              <a:t>?</a:t>
            </a:r>
            <a:endParaRPr lang="en-US" sz="2800" dirty="0"/>
          </a:p>
        </p:txBody>
      </p:sp>
      <p:sp>
        <p:nvSpPr>
          <p:cNvPr id="3" name="Content Placeholder 2"/>
          <p:cNvSpPr>
            <a:spLocks noGrp="1"/>
          </p:cNvSpPr>
          <p:nvPr>
            <p:ph idx="1"/>
          </p:nvPr>
        </p:nvSpPr>
        <p:spPr/>
        <p:txBody>
          <a:bodyPr/>
          <a:lstStyle/>
          <a:p>
            <a:r>
              <a:rPr lang="en-US" dirty="0" smtClean="0"/>
              <a:t>Appears dazed or stunned</a:t>
            </a:r>
          </a:p>
          <a:p>
            <a:r>
              <a:rPr lang="en-US" dirty="0" smtClean="0"/>
              <a:t>Is confused about events</a:t>
            </a:r>
          </a:p>
          <a:p>
            <a:r>
              <a:rPr lang="en-US" dirty="0" smtClean="0"/>
              <a:t>Answers questions slowly</a:t>
            </a:r>
          </a:p>
          <a:p>
            <a:r>
              <a:rPr lang="en-US" dirty="0" smtClean="0"/>
              <a:t>Repeats questions</a:t>
            </a:r>
          </a:p>
          <a:p>
            <a:r>
              <a:rPr lang="en-US" dirty="0" smtClean="0"/>
              <a:t>Can’t recall events prior to the hit, bump or fall</a:t>
            </a:r>
          </a:p>
          <a:p>
            <a:r>
              <a:rPr lang="en-US" dirty="0" smtClean="0"/>
              <a:t>Can’t recall events after the hit, bump or fall</a:t>
            </a:r>
          </a:p>
          <a:p>
            <a:r>
              <a:rPr lang="en-US" dirty="0" smtClean="0"/>
              <a:t>Loses consciousness (even briefly)</a:t>
            </a:r>
          </a:p>
          <a:p>
            <a:r>
              <a:rPr lang="en-US" dirty="0" smtClean="0"/>
              <a:t>Shows behavior or personality changes</a:t>
            </a:r>
          </a:p>
          <a:p>
            <a:r>
              <a:rPr lang="en-US" dirty="0" smtClean="0"/>
              <a:t>Forgets class schedule or assignments</a:t>
            </a:r>
            <a:endParaRPr lang="en-US" dirty="0"/>
          </a:p>
        </p:txBody>
      </p:sp>
    </p:spTree>
    <p:extLst>
      <p:ext uri="{BB962C8B-B14F-4D97-AF65-F5344CB8AC3E}">
        <p14:creationId xmlns:p14="http://schemas.microsoft.com/office/powerpoint/2010/main" val="18027017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concussion screening process/tests</a:t>
            </a:r>
            <a:br>
              <a:rPr lang="en-US" sz="2400" dirty="0" smtClean="0"/>
            </a:br>
            <a:endParaRPr lang="en-US" sz="2400" dirty="0"/>
          </a:p>
        </p:txBody>
      </p:sp>
      <p:sp>
        <p:nvSpPr>
          <p:cNvPr id="3" name="Content Placeholder 2"/>
          <p:cNvSpPr>
            <a:spLocks noGrp="1"/>
          </p:cNvSpPr>
          <p:nvPr>
            <p:ph idx="1"/>
          </p:nvPr>
        </p:nvSpPr>
        <p:spPr/>
        <p:txBody>
          <a:bodyPr/>
          <a:lstStyle/>
          <a:p>
            <a:r>
              <a:rPr lang="en-US" dirty="0" err="1" smtClean="0"/>
              <a:t>ImPACT</a:t>
            </a:r>
            <a:r>
              <a:rPr lang="en-US" dirty="0" smtClean="0"/>
              <a:t> (Immediate Post-Concussion Assessment and Cognitive Testing)</a:t>
            </a:r>
          </a:p>
          <a:p>
            <a:pPr lvl="1"/>
            <a:r>
              <a:rPr lang="en-US" dirty="0" smtClean="0"/>
              <a:t>One important piece of the overall concussion evaluation and management process.</a:t>
            </a:r>
          </a:p>
          <a:p>
            <a:pPr lvl="1"/>
            <a:r>
              <a:rPr lang="en-US" dirty="0" smtClean="0"/>
              <a:t>It is a sophisticated test of cognitive abilities</a:t>
            </a:r>
          </a:p>
          <a:p>
            <a:pPr lvl="1"/>
            <a:r>
              <a:rPr lang="en-US" dirty="0" smtClean="0"/>
              <a:t>A tool to help healthcare professionals track recovery of </a:t>
            </a:r>
            <a:r>
              <a:rPr lang="en-US" dirty="0" err="1" smtClean="0"/>
              <a:t>th</a:t>
            </a:r>
            <a:r>
              <a:rPr lang="en-US" dirty="0" smtClean="0"/>
              <a:t> cognitive process following a concussion</a:t>
            </a:r>
          </a:p>
          <a:p>
            <a:pPr lvl="1"/>
            <a:r>
              <a:rPr lang="en-US" dirty="0" smtClean="0"/>
              <a:t>A tool that helps communicate post-concussion status to athletes, coaches, parents, clinicians.  </a:t>
            </a:r>
            <a:endParaRPr lang="en-US" dirty="0"/>
          </a:p>
        </p:txBody>
      </p:sp>
    </p:spTree>
    <p:extLst>
      <p:ext uri="{BB962C8B-B14F-4D97-AF65-F5344CB8AC3E}">
        <p14:creationId xmlns:p14="http://schemas.microsoft.com/office/powerpoint/2010/main" val="228165185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1852</TotalTime>
  <Words>567</Words>
  <Application>Microsoft Macintosh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Jason Hopkins, ATC</vt:lpstr>
      <vt:lpstr>What determines whether or not to pull an athlete from a game or practice and for how long?</vt:lpstr>
      <vt:lpstr>Pulling the concussed athlete /and for how long?</vt:lpstr>
      <vt:lpstr>Which sports are most impacted?</vt:lpstr>
      <vt:lpstr>What is the follow-up with coaches, teachers, doctors, athletes, and parents once an athlete is diagnosed with a concussion?</vt:lpstr>
      <vt:lpstr>How can school work affect a student with a concussion? </vt:lpstr>
      <vt:lpstr>Symptoms of concussion</vt:lpstr>
      <vt:lpstr>What are some warning signs teachers/counselors should be made aware of when working with students athletes with a concussion?</vt:lpstr>
      <vt:lpstr>The concussion screening process/tests </vt:lpstr>
      <vt:lpstr>Impact concussion summary</vt:lpstr>
      <vt:lpstr>Scat 3 form</vt:lpstr>
      <vt:lpstr>Return to school protocol</vt:lpstr>
    </vt:vector>
  </TitlesOfParts>
  <Company>Lewiston-Porter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Jason Hopkins, ATC Certified Athletic Trainer</dc:title>
  <dc:creator>Windows User</dc:creator>
  <cp:lastModifiedBy>Canisius High School</cp:lastModifiedBy>
  <cp:revision>20</cp:revision>
  <dcterms:created xsi:type="dcterms:W3CDTF">2016-03-07T14:09:54Z</dcterms:created>
  <dcterms:modified xsi:type="dcterms:W3CDTF">2016-03-17T18:29:07Z</dcterms:modified>
</cp:coreProperties>
</file>